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68" r:id="rId5"/>
    <p:sldId id="271" r:id="rId6"/>
    <p:sldId id="279" r:id="rId7"/>
    <p:sldId id="280" r:id="rId8"/>
    <p:sldId id="281" r:id="rId9"/>
    <p:sldId id="282" r:id="rId10"/>
    <p:sldId id="283" r:id="rId11"/>
    <p:sldId id="273" r:id="rId12"/>
    <p:sldId id="262" r:id="rId13"/>
    <p:sldId id="267" r:id="rId14"/>
    <p:sldId id="274" r:id="rId15"/>
    <p:sldId id="272" r:id="rId16"/>
    <p:sldId id="285" r:id="rId17"/>
    <p:sldId id="286" r:id="rId18"/>
    <p:sldId id="287" r:id="rId19"/>
    <p:sldId id="288" r:id="rId20"/>
    <p:sldId id="289" r:id="rId21"/>
    <p:sldId id="290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278" r:id="rId33"/>
    <p:sldId id="275" r:id="rId34"/>
    <p:sldId id="276" r:id="rId35"/>
    <p:sldId id="257" r:id="rId36"/>
    <p:sldId id="259" r:id="rId37"/>
    <p:sldId id="2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5"/>
    <p:restoredTop sz="95846"/>
  </p:normalViewPr>
  <p:slideViewPr>
    <p:cSldViewPr snapToGrid="0" snapToObjects="1">
      <p:cViewPr varScale="1">
        <p:scale>
          <a:sx n="110" d="100"/>
          <a:sy n="110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DB8A-0F3B-6F44-A276-9313385BD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56445-BA57-DD45-8BBB-F16340B11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10711-FDE0-8146-8A7A-B25EBCCF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865FD-4469-E343-BBDA-047744D6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46FF-FACB-6F4E-826D-64D8F834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6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E08E-3A4E-B342-B471-979EA4E5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57B2-E0BA-C14F-81E3-F91565D6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6E2ED-2AC5-B748-9294-D6DB4D8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4F019-0869-EB4E-B082-E4BA8009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BD82F-5606-324D-883F-29269BCD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34FBDB-36EF-2E46-9BBA-8091C3EE3DDA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4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EA99-42DF-4145-A032-29481734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528E-52BC-4E49-9887-1C53C5DC7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F2E4B-47DD-CE43-8145-0472FE21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B5C88-04AF-DA4B-9053-84944D61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BA44E-7B8D-5F49-89CF-851D2987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7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2ACD-E1E5-CD4B-A9B8-451A13B7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414B-2C41-5845-BBF2-9AAC1BB0C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09EA1-D006-E140-A525-FB16691DC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26BF3-8E1C-684E-A801-EFCBCC4A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84B96-0C58-5C48-A427-6DCE3D23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61758-F798-3444-8535-3111C6E1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1EEE80-D3ED-B24E-9F14-3F8D4CC51892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9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844E-86EF-4C4C-97A2-BD10EA4A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2E4B7-8CBE-0D42-A169-9EBB6B19F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EAFBE-9251-4042-992C-CF62A9597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AF55E-B7ED-FA4A-A4C4-9A368AE90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7CC3C-2A8F-8440-98D8-C0CF8654B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BC51BE-107A-6543-B8D0-E4D8759D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D8A446-3AA4-F046-9D51-14A52C35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DBD91-2B03-A649-931B-B83F0364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E69438-ED91-ED41-AC42-07CD62BCEDA0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E421-D87F-6C4A-9314-490505FF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86ABA-0F62-C848-B255-4C6F2E24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AD476-F18E-4344-9A16-D8D577F6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5B1D0-2532-4448-B886-F9CC617F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FEFFCE-7512-E348-AB8E-89C83B06A5FD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5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5E055-1B46-7A48-8EB7-29D98ED7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DAB40-B31F-274F-A432-21784A05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0D205-1698-7C4E-9D13-72EB1C9D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9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B1B3-7609-0E40-AAEF-7FAFA694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909A-8E73-474C-978F-DFE98593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DAB0A-31E9-4846-BF17-4FE9B4CB4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38DD-2EC8-8947-88FD-EED06048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D98D8-8E71-DC47-ACD6-BA479C86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D0583-66F1-4740-B224-950F6FDC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3BB729-541A-7F4E-8858-A04CE36062E0}"/>
              </a:ext>
            </a:extLst>
          </p:cNvPr>
          <p:cNvSpPr/>
          <p:nvPr userDrawn="1"/>
        </p:nvSpPr>
        <p:spPr>
          <a:xfrm flipV="1">
            <a:off x="838200" y="2004219"/>
            <a:ext cx="3932237" cy="67469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3B06-790C-AA40-9B99-3AAA76E1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673CA-77B9-8145-9C69-5B30E0D20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608A4-88DE-0243-8A59-2833F7514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FC634-5D13-4241-BA8D-F324D637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737F0-6059-7543-8323-08CC6627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98580-FEBA-BB4E-8184-5D152B36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6C9BCB-13F1-C643-B296-E93D32FA7180}"/>
              </a:ext>
            </a:extLst>
          </p:cNvPr>
          <p:cNvSpPr/>
          <p:nvPr userDrawn="1"/>
        </p:nvSpPr>
        <p:spPr>
          <a:xfrm flipV="1">
            <a:off x="838200" y="2004219"/>
            <a:ext cx="3932237" cy="67469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8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CF52F-DECB-BD45-A7F1-D4DC742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2B965-3A4F-E549-9260-B035E34E3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6931E-52D8-5D4A-AC7A-5B133FAE1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B983B-7E78-CB4F-A123-624D768A24EA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6073-BBF8-FD46-9C26-843285CCA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121BC-C4AC-BF4D-A0C6-DD4DC6FB6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A7C7E-1163-8A4C-B543-F8178C3A3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30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hcraf/Observatory-Polarimetr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hcraf/Polarization-Raytrac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rlabs.com/thorproduct.cfm?partnumber=K10CR1" TargetMode="External"/><Relationship Id="rId2" Type="http://schemas.openxmlformats.org/officeDocument/2006/relationships/hyperlink" Target="https://www.newport.com/p/AG-PR10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6E23-CA8E-9A7F-0336-A38BC2D13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SCExAO Polarization Modeling &amp; Polarimetry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2F741-62BF-93ED-ACDE-C4555215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943"/>
            <a:ext cx="9144000" cy="1807693"/>
          </a:xfrm>
        </p:spPr>
        <p:txBody>
          <a:bodyPr>
            <a:normAutofit/>
          </a:bodyPr>
          <a:lstStyle/>
          <a:p>
            <a:r>
              <a:rPr lang="en-US" dirty="0"/>
              <a:t>Jaren Ashcraft</a:t>
            </a:r>
          </a:p>
          <a:p>
            <a:r>
              <a:rPr lang="en-US" dirty="0"/>
              <a:t>Ph.D. Candidate in Optical Sciences</a:t>
            </a:r>
          </a:p>
          <a:p>
            <a:r>
              <a:rPr lang="en-US" dirty="0"/>
              <a:t>NASA Space Technology Graduate Research Fellow</a:t>
            </a:r>
          </a:p>
          <a:p>
            <a:r>
              <a:rPr lang="en-US" dirty="0"/>
              <a:t>University of Arizona</a:t>
            </a:r>
          </a:p>
        </p:txBody>
      </p:sp>
    </p:spTree>
    <p:extLst>
      <p:ext uri="{BB962C8B-B14F-4D97-AF65-F5344CB8AC3E}">
        <p14:creationId xmlns:p14="http://schemas.microsoft.com/office/powerpoint/2010/main" val="307717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CDBF-60D4-97E7-2E7E-B0C5CA31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we put the Polarimeter?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EBE44-5AC2-428F-0E41-AAFB348EC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science image plane</a:t>
            </a:r>
          </a:p>
          <a:p>
            <a:pPr lvl="1"/>
            <a:r>
              <a:rPr lang="en-US" dirty="0"/>
              <a:t>Eliminate most NCPA’s</a:t>
            </a:r>
          </a:p>
          <a:p>
            <a:pPr lvl="1"/>
            <a:r>
              <a:rPr lang="en-US" dirty="0"/>
              <a:t>Can do PDI on the pupil</a:t>
            </a:r>
          </a:p>
          <a:p>
            <a:pPr lvl="1"/>
            <a:r>
              <a:rPr lang="en-US" dirty="0"/>
              <a:t>Likely challenging to implement w/ space constraints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At an earlier available pupil-viewing camera</a:t>
            </a:r>
          </a:p>
          <a:p>
            <a:pPr lvl="1"/>
            <a:r>
              <a:rPr lang="en-US" dirty="0"/>
              <a:t>The difference in path won’t contribute that much to polarization aberrations</a:t>
            </a:r>
          </a:p>
          <a:p>
            <a:pPr lvl="1"/>
            <a:r>
              <a:rPr lang="en-US" dirty="0"/>
              <a:t>Should be after any fold mirrors if possible</a:t>
            </a:r>
          </a:p>
          <a:p>
            <a:pPr lvl="1"/>
            <a:endParaRPr lang="en-US" dirty="0"/>
          </a:p>
          <a:p>
            <a:r>
              <a:rPr lang="en-US" dirty="0"/>
              <a:t>A self-contained instrument</a:t>
            </a:r>
          </a:p>
          <a:p>
            <a:pPr lvl="1"/>
            <a:r>
              <a:rPr lang="en-US" dirty="0"/>
              <a:t>Can place anywhere in the path an generate the pupil, just need to drop into the path.</a:t>
            </a:r>
          </a:p>
        </p:txBody>
      </p:sp>
    </p:spTree>
    <p:extLst>
      <p:ext uri="{BB962C8B-B14F-4D97-AF65-F5344CB8AC3E}">
        <p14:creationId xmlns:p14="http://schemas.microsoft.com/office/powerpoint/2010/main" val="77331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8203-77C4-21B0-6DD6-3DD4B9D8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Polarimetry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F6376-BAF0-6BBD-D9A2-DCB15A306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Characterizing instrumental polarization will be critical for any large telescope</a:t>
            </a:r>
          </a:p>
          <a:p>
            <a:r>
              <a:rPr lang="en-US" dirty="0"/>
              <a:t>Publishing the methods / code developed can help ELT’s with Polarimetry</a:t>
            </a:r>
          </a:p>
          <a:p>
            <a:r>
              <a:rPr lang="en-US" dirty="0">
                <a:hlinkClick r:id="rId2"/>
              </a:rPr>
              <a:t>https://github.com/Jashcraf/Observatory-Polarimetry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presently do full stokes polarimetric data reduction</a:t>
            </a:r>
          </a:p>
        </p:txBody>
      </p:sp>
    </p:spTree>
    <p:extLst>
      <p:ext uri="{BB962C8B-B14F-4D97-AF65-F5344CB8AC3E}">
        <p14:creationId xmlns:p14="http://schemas.microsoft.com/office/powerpoint/2010/main" val="381539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36FB-CC3C-6842-F705-D999CEE3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B85-66D1-F07E-5FA5-AE339FB0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 generalization of the interface problem</a:t>
            </a:r>
          </a:p>
          <a:p>
            <a:r>
              <a:rPr lang="en-US" dirty="0"/>
              <a:t>Links vector field behavior to ray tracing</a:t>
            </a:r>
          </a:p>
          <a:p>
            <a:endParaRPr lang="en-US" dirty="0"/>
          </a:p>
          <a:p>
            <a:r>
              <a:rPr lang="en-US" dirty="0"/>
              <a:t>Essentially jones calculus in 3 dimensions through ray traces of optical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B965-2812-1A01-B8DE-713A5C4B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0" y="2383692"/>
            <a:ext cx="4072890" cy="32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8E71-3A7F-99E5-DB65-4522E89F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50BC5-3ED3-B7DF-1937-4839FBADB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EE673-8E2C-1642-D5DF-F8D5B13B9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5992"/>
            <a:ext cx="6000750" cy="6283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96F27-BD64-E448-F3D9-290D7BB1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40" y="356966"/>
            <a:ext cx="6034494" cy="631847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09540E2-A4A2-4D36-AA43-C2207425CF1F}"/>
              </a:ext>
            </a:extLst>
          </p:cNvPr>
          <p:cNvSpPr/>
          <p:nvPr/>
        </p:nvSpPr>
        <p:spPr>
          <a:xfrm>
            <a:off x="1904256" y="1074623"/>
            <a:ext cx="1709724" cy="1709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0732A-14D3-1352-90F0-BC795A5FFD40}"/>
              </a:ext>
            </a:extLst>
          </p:cNvPr>
          <p:cNvSpPr txBox="1"/>
          <p:nvPr/>
        </p:nvSpPr>
        <p:spPr>
          <a:xfrm>
            <a:off x="5270806" y="724571"/>
            <a:ext cx="299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Looks like on-axis astigmatism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38EC51-1BBB-4D11-A7E4-8ECB007AEC31}"/>
              </a:ext>
            </a:extLst>
          </p:cNvPr>
          <p:cNvSpPr/>
          <p:nvPr/>
        </p:nvSpPr>
        <p:spPr>
          <a:xfrm>
            <a:off x="5876842" y="1160697"/>
            <a:ext cx="1709724" cy="1709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10850-7FB5-016F-92A2-5C169C20C9C0}"/>
              </a:ext>
            </a:extLst>
          </p:cNvPr>
          <p:cNvSpPr txBox="1"/>
          <p:nvPr/>
        </p:nvSpPr>
        <p:spPr>
          <a:xfrm>
            <a:off x="1850448" y="681037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Maltese Cross PSF</a:t>
            </a:r>
          </a:p>
        </p:txBody>
      </p:sp>
    </p:spTree>
    <p:extLst>
      <p:ext uri="{BB962C8B-B14F-4D97-AF65-F5344CB8AC3E}">
        <p14:creationId xmlns:p14="http://schemas.microsoft.com/office/powerpoint/2010/main" val="409609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5451-B8DD-D33D-3363-ABB3B5E8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Resultant PSF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13F2E-3537-9A4A-CC1E-0E3673504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38" b="53003"/>
          <a:stretch/>
        </p:blipFill>
        <p:spPr>
          <a:xfrm>
            <a:off x="1611576" y="2349207"/>
            <a:ext cx="4550685" cy="377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15B07-2127-E22D-037A-392FBB6DC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09" r="2601" b="53003"/>
          <a:stretch/>
        </p:blipFill>
        <p:spPr>
          <a:xfrm>
            <a:off x="6162261" y="2349207"/>
            <a:ext cx="4230094" cy="3771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4D3E34-28B6-01F3-65D4-107F96D89F74}"/>
              </a:ext>
            </a:extLst>
          </p:cNvPr>
          <p:cNvSpPr txBox="1"/>
          <p:nvPr/>
        </p:nvSpPr>
        <p:spPr>
          <a:xfrm>
            <a:off x="1555917" y="6186115"/>
            <a:ext cx="960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With a linear polarizer oriented in the x-direction, both components would pass</a:t>
            </a:r>
          </a:p>
        </p:txBody>
      </p:sp>
    </p:spTree>
    <p:extLst>
      <p:ext uri="{BB962C8B-B14F-4D97-AF65-F5344CB8AC3E}">
        <p14:creationId xmlns:p14="http://schemas.microsoft.com/office/powerpoint/2010/main" val="2010420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8AB-35CE-0BF5-39EF-0759D81D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PRT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AD282-18A5-4E55-CA52-CA8407CCD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of a PRT model for Subaru &amp; SCExAO will be ongoing through the summer</a:t>
            </a:r>
          </a:p>
          <a:p>
            <a:r>
              <a:rPr lang="en-US" dirty="0"/>
              <a:t>Currently using Python and the </a:t>
            </a:r>
            <a:r>
              <a:rPr lang="en-US" dirty="0" err="1"/>
              <a:t>Zemax</a:t>
            </a:r>
            <a:r>
              <a:rPr lang="en-US" dirty="0"/>
              <a:t> API to run a ray trace and generate PRT matrices for optics</a:t>
            </a:r>
          </a:p>
          <a:p>
            <a:r>
              <a:rPr lang="en-US" dirty="0">
                <a:hlinkClick r:id="rId2"/>
              </a:rPr>
              <a:t>https://github.com/Jashcraf/Polarization-Raytrace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presently construct the PRT matrix of a single surface in a </a:t>
            </a:r>
            <a:r>
              <a:rPr lang="en-US" dirty="0" err="1"/>
              <a:t>Zemax</a:t>
            </a:r>
            <a:r>
              <a:rPr lang="en-US" dirty="0"/>
              <a:t> optical system</a:t>
            </a:r>
          </a:p>
        </p:txBody>
      </p:sp>
    </p:spTree>
    <p:extLst>
      <p:ext uri="{BB962C8B-B14F-4D97-AF65-F5344CB8AC3E}">
        <p14:creationId xmlns:p14="http://schemas.microsoft.com/office/powerpoint/2010/main" val="233460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0A40-60ED-9B58-90EF-BF4B556F7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06/16/2022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156CC-21A1-501C-6D9C-3BD3BC9FE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2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EF8F-7B42-7E1A-C685-10D03EE8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Pupils don’t </a:t>
            </a:r>
            <a:r>
              <a:rPr lang="en-US" i="1" dirty="0"/>
              <a:t>have</a:t>
            </a:r>
            <a:r>
              <a:rPr lang="en-US" dirty="0"/>
              <a:t> to be in collimated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2846D-BCCA-1D7F-0773-0D3747BC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Current Design</a:t>
            </a:r>
            <a:endParaRPr lang="en-US" dirty="0"/>
          </a:p>
          <a:p>
            <a:pPr lvl="1"/>
            <a:r>
              <a:rPr lang="en-US" dirty="0"/>
              <a:t>Drop negative lens</a:t>
            </a:r>
          </a:p>
          <a:p>
            <a:pPr lvl="1"/>
            <a:r>
              <a:rPr lang="en-US" dirty="0"/>
              <a:t>Translate positive lens 100mm</a:t>
            </a:r>
          </a:p>
          <a:p>
            <a:pPr lvl="1"/>
            <a:r>
              <a:rPr lang="en-US" dirty="0"/>
              <a:t>Insert f = 75mm lens after pupil</a:t>
            </a:r>
          </a:p>
          <a:p>
            <a:pPr lvl="1"/>
            <a:endParaRPr lang="en-US" dirty="0"/>
          </a:p>
          <a:p>
            <a:r>
              <a:rPr lang="en-US" b="1" dirty="0"/>
              <a:t>Miles’ Future Design</a:t>
            </a:r>
            <a:endParaRPr lang="en-US" dirty="0"/>
          </a:p>
          <a:p>
            <a:pPr lvl="1"/>
            <a:r>
              <a:rPr lang="en-US" dirty="0"/>
              <a:t>Insert f = 75mm lens after pupil</a:t>
            </a:r>
          </a:p>
          <a:p>
            <a:pPr lvl="1"/>
            <a:r>
              <a:rPr lang="en-US" dirty="0"/>
              <a:t>(It’s easier)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39700-6C13-E26C-5FFC-BF078603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998321"/>
            <a:ext cx="43434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73B57-C2E3-3700-E980-4394DC98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90" y="4475560"/>
            <a:ext cx="4582610" cy="8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0D2-E926-24CE-5E85-49D9C080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f = 75mm lenses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2CB20-099A-2452-A9C6-7E00F6BB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Yep! We have our choice of achromats and </a:t>
            </a:r>
            <a:r>
              <a:rPr lang="en-US" dirty="0" err="1"/>
              <a:t>aspheres</a:t>
            </a:r>
            <a:r>
              <a:rPr lang="en-US" dirty="0"/>
              <a:t>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11A41-84B8-EAA6-F3B7-21B21F3C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28" y="2624169"/>
            <a:ext cx="5790344" cy="31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49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B37D-356E-9B0D-4AB3-1B087BB5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Plan Sounds Hard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015C1F-532F-3395-3B6F-3FFD5D594E39}"/>
              </a:ext>
            </a:extLst>
          </p:cNvPr>
          <p:cNvSpPr txBox="1">
            <a:spLocks/>
          </p:cNvSpPr>
          <p:nvPr/>
        </p:nvSpPr>
        <p:spPr>
          <a:xfrm>
            <a:off x="8382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Current Design</a:t>
            </a:r>
            <a:endParaRPr lang="en-US" dirty="0"/>
          </a:p>
          <a:p>
            <a:pPr lvl="1"/>
            <a:r>
              <a:rPr lang="en-US" dirty="0"/>
              <a:t>Drop negative lens</a:t>
            </a:r>
          </a:p>
          <a:p>
            <a:pPr lvl="1"/>
            <a:r>
              <a:rPr lang="en-US" dirty="0"/>
              <a:t>Translate positive lens 100mm</a:t>
            </a:r>
          </a:p>
          <a:p>
            <a:pPr lvl="1"/>
            <a:r>
              <a:rPr lang="en-US" dirty="0"/>
              <a:t>Insert f = 75mm lens after pupil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Would it be easier to just translate in a new set of lenses, and translate out the telephoto lens?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52AAC-AB3C-BCFE-FE12-8303F60B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2" y="2277751"/>
            <a:ext cx="5090788" cy="392128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D2881A6-922A-EDC6-E7A5-31EFDD4F5DF7}"/>
              </a:ext>
            </a:extLst>
          </p:cNvPr>
          <p:cNvSpPr/>
          <p:nvPr/>
        </p:nvSpPr>
        <p:spPr>
          <a:xfrm rot="5400000">
            <a:off x="7049793" y="3850669"/>
            <a:ext cx="739160" cy="3530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1B68F-4BEA-85BA-8CF7-9FBF65CF329B}"/>
              </a:ext>
            </a:extLst>
          </p:cNvPr>
          <p:cNvSpPr txBox="1"/>
          <p:nvPr/>
        </p:nvSpPr>
        <p:spPr>
          <a:xfrm>
            <a:off x="6596240" y="4522161"/>
            <a:ext cx="1646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Move Entire Group Out of Path</a:t>
            </a:r>
          </a:p>
        </p:txBody>
      </p:sp>
    </p:spTree>
    <p:extLst>
      <p:ext uri="{BB962C8B-B14F-4D97-AF65-F5344CB8AC3E}">
        <p14:creationId xmlns:p14="http://schemas.microsoft.com/office/powerpoint/2010/main" val="428640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E153-448E-F750-58C1-1A8E6B0E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FE35D-2CAA-DFAA-87B2-EE94BFE33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Polarization is a limiter to high-contrast imaging &amp; polarimetric instrumentation</a:t>
            </a:r>
          </a:p>
          <a:p>
            <a:pPr lvl="1"/>
            <a:r>
              <a:rPr lang="en-US" dirty="0"/>
              <a:t>Amplitude (a) and Phase (b) aberrations are induced by optical surfaces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54962-AEA0-251E-AC4A-A54D2AC2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2"/>
          <a:stretch/>
        </p:blipFill>
        <p:spPr>
          <a:xfrm>
            <a:off x="2004078" y="3428999"/>
            <a:ext cx="6768512" cy="2744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F9850-B0E1-45E4-183F-486BB7A7393F}"/>
              </a:ext>
            </a:extLst>
          </p:cNvPr>
          <p:cNvSpPr txBox="1"/>
          <p:nvPr/>
        </p:nvSpPr>
        <p:spPr>
          <a:xfrm>
            <a:off x="2004078" y="6233045"/>
            <a:ext cx="5662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Jones Pupil of an astronomical telescope revealing polarization aberrations.</a:t>
            </a:r>
          </a:p>
          <a:p>
            <a:r>
              <a:rPr lang="en-US" sz="1400" i="1" dirty="0"/>
              <a:t>Source: Cassegrain Telescope with a Fold Mirror, Airy Optics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C3C6C-D087-B28D-AC26-E240CEACC25C}"/>
              </a:ext>
            </a:extLst>
          </p:cNvPr>
          <p:cNvSpPr txBox="1"/>
          <p:nvPr/>
        </p:nvSpPr>
        <p:spPr>
          <a:xfrm>
            <a:off x="9231463" y="4271837"/>
            <a:ext cx="2488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I’d like to use this information to design coronagraphs that are robust to polarization aberrations for my PhD!</a:t>
            </a:r>
          </a:p>
        </p:txBody>
      </p:sp>
    </p:spTree>
    <p:extLst>
      <p:ext uri="{BB962C8B-B14F-4D97-AF65-F5344CB8AC3E}">
        <p14:creationId xmlns:p14="http://schemas.microsoft.com/office/powerpoint/2010/main" val="258503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8869-3DFC-6A85-5099-857103EB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THORLABS 2” Translation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31887-6A34-356C-E097-E804D02C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Price: $1800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A36EE7-CBC8-0F36-BCA2-CB70E3B71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8"/>
          <a:stretch/>
        </p:blipFill>
        <p:spPr bwMode="auto">
          <a:xfrm>
            <a:off x="6096000" y="1993900"/>
            <a:ext cx="5141089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C6CB17-2C12-6869-D331-479DCCF8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69" y="2627452"/>
            <a:ext cx="3882863" cy="33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2949-BB68-98EB-4243-4FBB8388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Mounting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E23CB-A33F-CA2B-4FBE-0B2615F12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Draft </a:t>
            </a:r>
            <a:r>
              <a:rPr lang="en-US" dirty="0" err="1"/>
              <a:t>solidworks</a:t>
            </a:r>
            <a:r>
              <a:rPr lang="en-US" dirty="0"/>
              <a:t> model (mates are not completed)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6F00F-4973-E05F-455D-0D8D87AA4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8" r="20012"/>
          <a:stretch/>
        </p:blipFill>
        <p:spPr>
          <a:xfrm rot="21315528">
            <a:off x="6675560" y="2373390"/>
            <a:ext cx="3923818" cy="3543300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05DEB790-4A78-D3A4-AF89-E5A2161AB900}"/>
              </a:ext>
            </a:extLst>
          </p:cNvPr>
          <p:cNvSpPr/>
          <p:nvPr/>
        </p:nvSpPr>
        <p:spPr>
          <a:xfrm>
            <a:off x="7034376" y="4433104"/>
            <a:ext cx="2063326" cy="578734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427388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2F11-7FD7-5F35-EE6E-42437DFCA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06/25/2022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1AF80-B495-2380-8220-52EE24EE0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First Demonstration of Full Mueller Polarimetry!</a:t>
            </a:r>
          </a:p>
        </p:txBody>
      </p:sp>
    </p:spTree>
    <p:extLst>
      <p:ext uri="{BB962C8B-B14F-4D97-AF65-F5344CB8AC3E}">
        <p14:creationId xmlns:p14="http://schemas.microsoft.com/office/powerpoint/2010/main" val="133708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95B2-2DB9-5BF4-1B29-D66198B8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Subaru-like pupil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D0C4-F523-120F-4A53-78E7AFB7C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8671" cy="4351338"/>
          </a:xfrm>
        </p:spPr>
        <p:txBody>
          <a:bodyPr/>
          <a:lstStyle/>
          <a:p>
            <a:r>
              <a:rPr lang="en-US" dirty="0"/>
              <a:t>Applied Photon Noise </a:t>
            </a:r>
          </a:p>
          <a:p>
            <a:r>
              <a:rPr lang="en-US" dirty="0"/>
              <a:t>Percent Error is ~10</a:t>
            </a:r>
            <a:r>
              <a:rPr lang="en-US" baseline="30000" dirty="0"/>
              <a:t>-10</a:t>
            </a:r>
          </a:p>
          <a:p>
            <a:r>
              <a:rPr lang="en-US" dirty="0"/>
              <a:t>Basically it works </a:t>
            </a:r>
            <a:r>
              <a:rPr lang="en-US" baseline="30000" dirty="0"/>
              <a:t>in simulation…</a:t>
            </a:r>
          </a:p>
          <a:p>
            <a:endParaRPr lang="en-US" dirty="0"/>
          </a:p>
          <a:p>
            <a:r>
              <a:rPr lang="en-US" dirty="0"/>
              <a:t>Two fixed polarizers, two rotating quarter waveplates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8D5C7-7492-75BC-10E6-0EC2B7CC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584" y="1921397"/>
            <a:ext cx="5126216" cy="47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6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2967-E26C-486A-1C65-04892D3D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Redundancy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68BB8F-6B2A-F61E-1615-8D63829254E5}"/>
              </a:ext>
            </a:extLst>
          </p:cNvPr>
          <p:cNvGrpSpPr/>
          <p:nvPr/>
        </p:nvGrpSpPr>
        <p:grpSpPr>
          <a:xfrm>
            <a:off x="5797952" y="2395962"/>
            <a:ext cx="5555848" cy="3156546"/>
            <a:chOff x="2824223" y="2419112"/>
            <a:chExt cx="5555848" cy="31565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BE379-F589-E6C0-6EE0-26C7E9844916}"/>
                </a:ext>
              </a:extLst>
            </p:cNvPr>
            <p:cNvSpPr/>
            <p:nvPr/>
          </p:nvSpPr>
          <p:spPr>
            <a:xfrm rot="5400000">
              <a:off x="5256708" y="3229468"/>
              <a:ext cx="1886930" cy="107644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1E8393-0D4D-BDDA-24C1-384DBECB8228}"/>
                </a:ext>
              </a:extLst>
            </p:cNvPr>
            <p:cNvSpPr/>
            <p:nvPr/>
          </p:nvSpPr>
          <p:spPr>
            <a:xfrm>
              <a:off x="3067291" y="3845243"/>
              <a:ext cx="4907666" cy="107644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6617CBD-7DF1-3D45-1FB1-958D8B2AA892}"/>
                </a:ext>
              </a:extLst>
            </p:cNvPr>
            <p:cNvSpPr/>
            <p:nvPr/>
          </p:nvSpPr>
          <p:spPr>
            <a:xfrm>
              <a:off x="2824223" y="3345527"/>
              <a:ext cx="486136" cy="20941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29D32-9121-AA27-A0BF-658AD0DCA62A}"/>
                </a:ext>
              </a:extLst>
            </p:cNvPr>
            <p:cNvSpPr/>
            <p:nvPr/>
          </p:nvSpPr>
          <p:spPr>
            <a:xfrm>
              <a:off x="5325060" y="3508353"/>
              <a:ext cx="1750226" cy="175022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FB30320-9AEA-42DF-7652-FEDA64ECE30F}"/>
                </a:ext>
              </a:extLst>
            </p:cNvPr>
            <p:cNvCxnSpPr/>
            <p:nvPr/>
          </p:nvCxnSpPr>
          <p:spPr>
            <a:xfrm flipV="1">
              <a:off x="5497976" y="3692324"/>
              <a:ext cx="1435260" cy="1400536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FE759-B8DD-832D-5C1A-C7CAA1E93078}"/>
                </a:ext>
              </a:extLst>
            </p:cNvPr>
            <p:cNvSpPr/>
            <p:nvPr/>
          </p:nvSpPr>
          <p:spPr>
            <a:xfrm>
              <a:off x="5007980" y="2419112"/>
              <a:ext cx="2384385" cy="4051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Detector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610F9-2697-0E2F-8AB2-E06BE294B767}"/>
                </a:ext>
              </a:extLst>
            </p:cNvPr>
            <p:cNvSpPr/>
            <p:nvPr/>
          </p:nvSpPr>
          <p:spPr>
            <a:xfrm rot="5400000">
              <a:off x="6985321" y="4180909"/>
              <a:ext cx="2384385" cy="4051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8E7D82E-A78D-0AFC-94A3-F220D900B3DD}"/>
                    </a:ext>
                  </a:extLst>
                </p:cNvPr>
                <p:cNvSpPr txBox="1"/>
                <p:nvPr/>
              </p:nvSpPr>
              <p:spPr>
                <a:xfrm>
                  <a:off x="7270126" y="4193948"/>
                  <a:ext cx="544957" cy="3972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8E7D82E-A78D-0AFC-94A3-F220D900B3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0126" y="4193948"/>
                  <a:ext cx="544957" cy="397288"/>
                </a:xfrm>
                <a:prstGeom prst="rect">
                  <a:avLst/>
                </a:prstGeom>
                <a:blipFill>
                  <a:blip r:embed="rId2"/>
                  <a:stretch>
                    <a:fillRect l="-11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BBDC08-F188-25AC-088E-493E053FA2D4}"/>
                    </a:ext>
                  </a:extLst>
                </p:cNvPr>
                <p:cNvSpPr txBox="1"/>
                <p:nvPr/>
              </p:nvSpPr>
              <p:spPr>
                <a:xfrm>
                  <a:off x="6018381" y="2945346"/>
                  <a:ext cx="544957" cy="3972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BBDC08-F188-25AC-088E-493E053FA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381" y="2945346"/>
                  <a:ext cx="544957" cy="397288"/>
                </a:xfrm>
                <a:prstGeom prst="rect">
                  <a:avLst/>
                </a:prstGeom>
                <a:blipFill>
                  <a:blip r:embed="rId3"/>
                  <a:stretch>
                    <a:fillRect l="-13953" r="-4651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6D6798-D3DF-DFC5-BFC0-5694D66EF36D}"/>
              </a:ext>
            </a:extLst>
          </p:cNvPr>
          <p:cNvSpPr txBox="1"/>
          <p:nvPr/>
        </p:nvSpPr>
        <p:spPr>
          <a:xfrm>
            <a:off x="1028828" y="2505521"/>
            <a:ext cx="40048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Result is not dependent on particular analyzer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The polarizing beam splitter acts like our analyzer and we get two channels! 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2C8EB430-5812-CC6F-41DD-EB83A30BB6A4}"/>
              </a:ext>
            </a:extLst>
          </p:cNvPr>
          <p:cNvSpPr/>
          <p:nvPr/>
        </p:nvSpPr>
        <p:spPr>
          <a:xfrm>
            <a:off x="6470248" y="5069710"/>
            <a:ext cx="1632030" cy="48279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3E69F5-DE20-BD61-B29A-E047C924A77F}"/>
              </a:ext>
            </a:extLst>
          </p:cNvPr>
          <p:cNvSpPr txBox="1"/>
          <p:nvPr/>
        </p:nvSpPr>
        <p:spPr>
          <a:xfrm>
            <a:off x="6408353" y="5552509"/>
            <a:ext cx="169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VAMPIRES</a:t>
            </a:r>
          </a:p>
        </p:txBody>
      </p:sp>
    </p:spTree>
    <p:extLst>
      <p:ext uri="{BB962C8B-B14F-4D97-AF65-F5344CB8AC3E}">
        <p14:creationId xmlns:p14="http://schemas.microsoft.com/office/powerpoint/2010/main" val="2374550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D185-E541-BB99-A48C-82B67F07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at Summit?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153D7-012C-273D-433E-2EECC35F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Julien? </a:t>
            </a:r>
            <a:r>
              <a:rPr lang="en-US" dirty="0" err="1"/>
              <a:t>Sebastiaan</a:t>
            </a:r>
            <a:r>
              <a:rPr lang="en-US" dirty="0"/>
              <a:t>?</a:t>
            </a:r>
          </a:p>
          <a:p>
            <a:r>
              <a:rPr lang="en-US" dirty="0"/>
              <a:t>Install 2 lenses to get pupil on </a:t>
            </a:r>
            <a:r>
              <a:rPr lang="en-US" dirty="0" err="1"/>
              <a:t>SCExAO</a:t>
            </a:r>
            <a:endParaRPr lang="en-US" dirty="0"/>
          </a:p>
          <a:p>
            <a:r>
              <a:rPr lang="en-US" dirty="0"/>
              <a:t>Move electronics rack </a:t>
            </a:r>
          </a:p>
          <a:p>
            <a:endParaRPr lang="en-US" dirty="0"/>
          </a:p>
          <a:p>
            <a:r>
              <a:rPr lang="en-US" dirty="0"/>
              <a:t>Minimum goal</a:t>
            </a:r>
          </a:p>
          <a:p>
            <a:pPr lvl="1"/>
            <a:r>
              <a:rPr lang="en-US" dirty="0"/>
              <a:t>PDI on two PSFs with calibration source</a:t>
            </a:r>
          </a:p>
          <a:p>
            <a:pPr lvl="2"/>
            <a:r>
              <a:rPr lang="en-US" dirty="0"/>
              <a:t>Does the pupil phase have a polarization dependence?</a:t>
            </a:r>
          </a:p>
          <a:p>
            <a:pPr lvl="1"/>
            <a:r>
              <a:rPr lang="en-US" dirty="0"/>
              <a:t>PDI on two pupil images</a:t>
            </a:r>
          </a:p>
          <a:p>
            <a:pPr lvl="2"/>
            <a:r>
              <a:rPr lang="en-US" dirty="0"/>
              <a:t>Does the pupil amplitude have a polarization dependence?</a:t>
            </a:r>
          </a:p>
        </p:txBody>
      </p:sp>
    </p:spTree>
    <p:extLst>
      <p:ext uri="{BB962C8B-B14F-4D97-AF65-F5344CB8AC3E}">
        <p14:creationId xmlns:p14="http://schemas.microsoft.com/office/powerpoint/2010/main" val="1254670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FE71-9BDD-27E9-FDCB-E12D8CCA1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Polarimeter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5A9BC-21CF-B5E9-F0E4-527A1A15F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12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292-0861-3B62-6A8D-F531F3F3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a System Mueller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61A97-7DDB-55CE-3BCB-C55975DE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41" y="2046457"/>
            <a:ext cx="7095603" cy="24381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66B387-E453-76A7-79FA-5C61A34A0256}"/>
                  </a:ext>
                </a:extLst>
              </p:cNvPr>
              <p:cNvSpPr txBox="1"/>
              <p:nvPr/>
            </p:nvSpPr>
            <p:spPr>
              <a:xfrm>
                <a:off x="3200400" y="4574179"/>
                <a:ext cx="9664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/>
                  <a:t>Rotates at frequency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66B387-E453-76A7-79FA-5C61A34A0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574179"/>
                <a:ext cx="966486" cy="830997"/>
              </a:xfrm>
              <a:prstGeom prst="rect">
                <a:avLst/>
              </a:prstGeom>
              <a:blipFill>
                <a:blip r:embed="rId3"/>
                <a:stretch>
                  <a:fillRect l="-15584" t="-9091" r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052DB0-9C27-4740-9328-062B57AE0B6C}"/>
                  </a:ext>
                </a:extLst>
              </p:cNvPr>
              <p:cNvSpPr txBox="1"/>
              <p:nvPr/>
            </p:nvSpPr>
            <p:spPr>
              <a:xfrm>
                <a:off x="7438664" y="4507575"/>
                <a:ext cx="96648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/>
                  <a:t>Rotates at frequency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052DB0-9C27-4740-9328-062B57AE0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664" y="4507575"/>
                <a:ext cx="966486" cy="830997"/>
              </a:xfrm>
              <a:prstGeom prst="rect">
                <a:avLst/>
              </a:prstGeom>
              <a:blipFill>
                <a:blip r:embed="rId4"/>
                <a:stretch>
                  <a:fillRect l="-12987" t="-8955" r="-19481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259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B33E-202E-26C8-7E57-72717C63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Polarimeter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7B5C1-78DB-A684-9B3D-9C2645070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arenR"/>
                </a:pPr>
                <a:r>
                  <a:rPr lang="en-US" dirty="0"/>
                  <a:t>Step retarders</a:t>
                </a:r>
              </a:p>
              <a:p>
                <a:pPr marL="514350" indent="-514350">
                  <a:buAutoNum type="arabicParenR"/>
                </a:pPr>
                <a:r>
                  <a:rPr lang="en-US" dirty="0"/>
                  <a:t>Compute generator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AutoNum type="arabicParenR"/>
                </a:pPr>
                <a:r>
                  <a:rPr lang="en-US" dirty="0"/>
                  <a:t>Compute analyzer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 dirty="0"/>
              </a:p>
              <a:p>
                <a:pPr marL="514350" indent="-514350">
                  <a:buAutoNum type="arabicParenR"/>
                </a:pPr>
                <a:r>
                  <a:rPr lang="en-US" dirty="0"/>
                  <a:t>Compute polarimetric data reduction matrix</a:t>
                </a:r>
              </a:p>
              <a:p>
                <a:pPr marL="514350" indent="-514350">
                  <a:buAutoNum type="arabicParenR"/>
                </a:pPr>
                <a:endParaRPr lang="en-US" dirty="0"/>
              </a:p>
              <a:p>
                <a:pPr marL="514350" indent="-514350">
                  <a:buAutoNum type="arabicParenR"/>
                </a:pPr>
                <a:r>
                  <a:rPr lang="en-US" dirty="0"/>
                  <a:t>Measure the power on a pixel</a:t>
                </a:r>
              </a:p>
              <a:p>
                <a:pPr marL="514350" indent="-514350">
                  <a:buAutoNum type="arabicParenR"/>
                </a:pPr>
                <a:endParaRPr lang="en-US" dirty="0"/>
              </a:p>
              <a:p>
                <a:pPr marL="514350" indent="-514350">
                  <a:buAutoNum type="arabicParenR"/>
                </a:pPr>
                <a:r>
                  <a:rPr lang="en-US" dirty="0"/>
                  <a:t>Compute Mueller Matrix</a:t>
                </a:r>
              </a:p>
              <a:p>
                <a:pPr marL="514350" indent="-514350">
                  <a:buAutoNum type="arabicParenR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7B5C1-78DB-A684-9B3D-9C2645070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5500A-4962-49A1-CD6D-81C20F1260BF}"/>
                  </a:ext>
                </a:extLst>
              </p:cNvPr>
              <p:cNvSpPr txBox="1"/>
              <p:nvPr/>
            </p:nvSpPr>
            <p:spPr>
              <a:xfrm>
                <a:off x="4879947" y="4838217"/>
                <a:ext cx="1996124" cy="547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5500A-4962-49A1-CD6D-81C20F126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947" y="4838217"/>
                <a:ext cx="1996124" cy="547329"/>
              </a:xfrm>
              <a:prstGeom prst="rect">
                <a:avLst/>
              </a:prstGeom>
              <a:blipFill>
                <a:blip r:embed="rId3"/>
                <a:stretch>
                  <a:fillRect l="-4430" r="-4430" b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8B1BA4-4325-3275-986A-4E9382C11301}"/>
                  </a:ext>
                </a:extLst>
              </p:cNvPr>
              <p:cNvSpPr txBox="1"/>
              <p:nvPr/>
            </p:nvSpPr>
            <p:spPr>
              <a:xfrm>
                <a:off x="4879947" y="3830960"/>
                <a:ext cx="1996123" cy="547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8B1BA4-4325-3275-986A-4E9382C1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947" y="3830960"/>
                <a:ext cx="1996123" cy="547329"/>
              </a:xfrm>
              <a:prstGeom prst="rect">
                <a:avLst/>
              </a:prstGeom>
              <a:blipFill>
                <a:blip r:embed="rId4"/>
                <a:stretch>
                  <a:fillRect l="-4430" r="-4430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18B86-DAB6-C963-D961-E83F961E2F12}"/>
                  </a:ext>
                </a:extLst>
              </p:cNvPr>
              <p:cNvSpPr txBox="1"/>
              <p:nvPr/>
            </p:nvSpPr>
            <p:spPr>
              <a:xfrm>
                <a:off x="4879946" y="5903298"/>
                <a:ext cx="2192716" cy="657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pos m:val="top"/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ba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ba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18B86-DAB6-C963-D961-E83F961E2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946" y="5903298"/>
                <a:ext cx="2192716" cy="657103"/>
              </a:xfrm>
              <a:prstGeom prst="rect">
                <a:avLst/>
              </a:prstGeom>
              <a:blipFill>
                <a:blip r:embed="rId5"/>
                <a:stretch>
                  <a:fillRect l="-4046" t="-1887" r="-6936" b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81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F631-6663-ECA2-BA42-34AF12D0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2ABE-F868-401F-A573-BC70199BD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good is the algorithm?</a:t>
            </a:r>
          </a:p>
          <a:p>
            <a:r>
              <a:rPr lang="en-US" dirty="0"/>
              <a:t>Random Mueller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through # of retarder steps to determine how well values are recovered</a:t>
            </a:r>
          </a:p>
          <a:p>
            <a:r>
              <a:rPr lang="en-US" dirty="0"/>
              <a:t>After ~27 steps, it really doesn’t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1F209-125F-ED83-446C-B25763FF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856" y="2053831"/>
            <a:ext cx="4246944" cy="4547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A8358-604E-062E-FA7C-6D59F489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07" y="2986530"/>
            <a:ext cx="5092700" cy="11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5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B431-B358-2653-3AA6-2D494EEC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Polarization Aberration Sources</a:t>
            </a:r>
          </a:p>
        </p:txBody>
      </p:sp>
      <p:pic>
        <p:nvPicPr>
          <p:cNvPr id="1026" name="Picture 2" descr="The Usual Suspects Ending: Everything Leading Up To That Big Reveal |  Cinemablend">
            <a:extLst>
              <a:ext uri="{FF2B5EF4-FFF2-40B4-BE49-F238E27FC236}">
                <a16:creationId xmlns:a16="http://schemas.microsoft.com/office/drawing/2014/main" id="{26C417AA-9856-5BE3-E56E-5CAAFDD76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8690"/>
          <a:stretch/>
        </p:blipFill>
        <p:spPr bwMode="auto">
          <a:xfrm>
            <a:off x="838200" y="1644015"/>
            <a:ext cx="10521950" cy="44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C6F34A-0614-A022-3B74-FCDD31DEB40B}"/>
              </a:ext>
            </a:extLst>
          </p:cNvPr>
          <p:cNvSpPr/>
          <p:nvPr/>
        </p:nvSpPr>
        <p:spPr>
          <a:xfrm>
            <a:off x="971550" y="389255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Fold Mirrors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3ADC7-B408-93C5-0766-E5C00744D735}"/>
              </a:ext>
            </a:extLst>
          </p:cNvPr>
          <p:cNvSpPr/>
          <p:nvPr/>
        </p:nvSpPr>
        <p:spPr>
          <a:xfrm>
            <a:off x="3261360" y="389255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Observatory Mirrors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B1A44-5E3C-8A14-DD03-82E8B787A8DC}"/>
              </a:ext>
            </a:extLst>
          </p:cNvPr>
          <p:cNvSpPr/>
          <p:nvPr/>
        </p:nvSpPr>
        <p:spPr>
          <a:xfrm>
            <a:off x="5202237" y="353568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Optical Coatings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41DA6-A7EF-C205-5A1D-587479F8A0E0}"/>
              </a:ext>
            </a:extLst>
          </p:cNvPr>
          <p:cNvSpPr/>
          <p:nvPr/>
        </p:nvSpPr>
        <p:spPr>
          <a:xfrm>
            <a:off x="7143115" y="373380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Diffraction Gratings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F8011-823D-8DAC-ACFD-378089EB1CA5}"/>
              </a:ext>
            </a:extLst>
          </p:cNvPr>
          <p:cNvSpPr/>
          <p:nvPr/>
        </p:nvSpPr>
        <p:spPr>
          <a:xfrm>
            <a:off x="9192895" y="373380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Anisotropic Optics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D0CA6-47AC-4B34-590D-DEA6EF1F5133}"/>
              </a:ext>
            </a:extLst>
          </p:cNvPr>
          <p:cNvSpPr txBox="1"/>
          <p:nvPr/>
        </p:nvSpPr>
        <p:spPr>
          <a:xfrm>
            <a:off x="5020992" y="6185098"/>
            <a:ext cx="2148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The Usual Suspects</a:t>
            </a:r>
          </a:p>
        </p:txBody>
      </p:sp>
    </p:spTree>
    <p:extLst>
      <p:ext uri="{BB962C8B-B14F-4D97-AF65-F5344CB8AC3E}">
        <p14:creationId xmlns:p14="http://schemas.microsoft.com/office/powerpoint/2010/main" val="3136704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47AE227-E9DD-FFD2-91F9-4E6071F4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65" y="2650591"/>
            <a:ext cx="4071219" cy="2953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CD61D-49AD-FE56-9DEB-EE3A5778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to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E8DD-EB67-EB91-E2C6-275BF636A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 Number – how singular is the measurement?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3656D-7B31-9257-E701-65CF197D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1859"/>
            <a:ext cx="4475695" cy="2558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9143E-ACF0-EB3C-0DF8-C997A45178D6}"/>
              </a:ext>
            </a:extLst>
          </p:cNvPr>
          <p:cNvSpPr txBox="1"/>
          <p:nvPr/>
        </p:nvSpPr>
        <p:spPr>
          <a:xfrm>
            <a:off x="838200" y="5416952"/>
            <a:ext cx="447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 number </a:t>
            </a:r>
            <a:r>
              <a:rPr lang="en-US" dirty="0" err="1"/>
              <a:t>v.s</a:t>
            </a:r>
            <a:r>
              <a:rPr lang="en-US" dirty="0"/>
              <a:t>. retardance used for rotating retarders. Smith 2002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04C76-2E4B-6883-E3FE-D8B6A9CC8F29}"/>
              </a:ext>
            </a:extLst>
          </p:cNvPr>
          <p:cNvCxnSpPr/>
          <p:nvPr/>
        </p:nvCxnSpPr>
        <p:spPr>
          <a:xfrm flipV="1">
            <a:off x="2592729" y="2858947"/>
            <a:ext cx="0" cy="19561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072542-FE03-2EC5-3DB1-D0FB27AF1324}"/>
              </a:ext>
            </a:extLst>
          </p:cNvPr>
          <p:cNvSpPr txBox="1"/>
          <p:nvPr/>
        </p:nvSpPr>
        <p:spPr>
          <a:xfrm>
            <a:off x="2592729" y="4136230"/>
            <a:ext cx="10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QWP ~50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3D4C68-25D2-7755-DD2A-1FF8204BAAB3}"/>
              </a:ext>
            </a:extLst>
          </p:cNvPr>
          <p:cNvCxnSpPr>
            <a:cxnSpLocks/>
          </p:cNvCxnSpPr>
          <p:nvPr/>
        </p:nvCxnSpPr>
        <p:spPr>
          <a:xfrm flipH="1">
            <a:off x="1666754" y="4320896"/>
            <a:ext cx="9259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80F178-1637-8456-8D40-F33AD6AECAD8}"/>
              </a:ext>
            </a:extLst>
          </p:cNvPr>
          <p:cNvCxnSpPr>
            <a:cxnSpLocks/>
          </p:cNvCxnSpPr>
          <p:nvPr/>
        </p:nvCxnSpPr>
        <p:spPr>
          <a:xfrm flipH="1">
            <a:off x="6549072" y="3327401"/>
            <a:ext cx="3665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4B2442-330C-A8C7-35D6-89EE62B81ECA}"/>
              </a:ext>
            </a:extLst>
          </p:cNvPr>
          <p:cNvSpPr txBox="1"/>
          <p:nvPr/>
        </p:nvSpPr>
        <p:spPr>
          <a:xfrm>
            <a:off x="6096000" y="5678890"/>
            <a:ext cx="447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Matches the literature expected condition number value! Algorithm is working correctly.</a:t>
            </a:r>
          </a:p>
        </p:txBody>
      </p:sp>
    </p:spTree>
    <p:extLst>
      <p:ext uri="{BB962C8B-B14F-4D97-AF65-F5344CB8AC3E}">
        <p14:creationId xmlns:p14="http://schemas.microsoft.com/office/powerpoint/2010/main" val="1738245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8682-15AA-5286-85D2-E48511B7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Optics are Always Worse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BC590-EC28-7308-C8F7-C531EEEE9B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Condition Number tells us what is ideal</a:t>
                </a:r>
              </a:p>
              <a:p>
                <a:r>
                  <a:rPr lang="en-US" dirty="0"/>
                  <a:t>Nonuniformities in the polarization optics make this worse</a:t>
                </a:r>
              </a:p>
              <a:p>
                <a:pPr lvl="1"/>
                <a:r>
                  <a:rPr lang="en-US" dirty="0"/>
                  <a:t>Prefer going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en-US" dirty="0"/>
                  <a:t> retarders!</a:t>
                </a:r>
              </a:p>
              <a:p>
                <a:r>
                  <a:rPr lang="en-US" dirty="0"/>
                  <a:t>Condition Number tells us how good the measurement is</a:t>
                </a:r>
              </a:p>
              <a:p>
                <a:r>
                  <a:rPr lang="en-US" dirty="0"/>
                  <a:t>Can further reduce uncertainty using two channels!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BC590-EC28-7308-C8F7-C531EEEE9B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62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C8F2-8F44-2BD1-EE2E-2A37583FA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07301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C64B-2BDF-1B6E-841B-48509B16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SCExAO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16BAC-794E-1069-02F5-0EA309C72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36" b="71182"/>
          <a:stretch/>
        </p:blipFill>
        <p:spPr>
          <a:xfrm>
            <a:off x="6416703" y="1995259"/>
            <a:ext cx="5406223" cy="2098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6F1FA-89DB-3BD8-1281-E58823E1DBCC}"/>
              </a:ext>
            </a:extLst>
          </p:cNvPr>
          <p:cNvSpPr txBox="1"/>
          <p:nvPr/>
        </p:nvSpPr>
        <p:spPr>
          <a:xfrm>
            <a:off x="838200" y="2022765"/>
            <a:ext cx="51332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Some options to relay the pupil to the image plane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Keplerian Relay </a:t>
            </a:r>
            <a:r>
              <a:rPr lang="en-US" dirty="0">
                <a:latin typeface="Helvetica" pitchFamily="2" charset="0"/>
              </a:rPr>
              <a:t>(two positive lenses)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Replace camera lenses with afocal lenses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More complicated, more optical path needed  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Galilean Relay </a:t>
            </a:r>
            <a:r>
              <a:rPr lang="en-US" dirty="0">
                <a:latin typeface="Helvetica" pitchFamily="2" charset="0"/>
              </a:rPr>
              <a:t>(a positive and negative lens)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Place negative lens before/after pupil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Must be very close to the pupil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Remove Camera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Get Fresnel diffraction effects from propagation</a:t>
            </a:r>
            <a:endParaRPr lang="en-US" i="1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87D37-778C-8D16-B63C-2F1EBBF1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03" y="4146424"/>
            <a:ext cx="5406223" cy="23464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EF54E-0B1E-85BF-DEB8-CCB18A36F673}"/>
              </a:ext>
            </a:extLst>
          </p:cNvPr>
          <p:cNvSpPr/>
          <p:nvPr/>
        </p:nvSpPr>
        <p:spPr>
          <a:xfrm>
            <a:off x="8205414" y="2114551"/>
            <a:ext cx="1990146" cy="925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2158C-0A46-C02A-EA6E-EDE249D95F87}"/>
              </a:ext>
            </a:extLst>
          </p:cNvPr>
          <p:cNvSpPr txBox="1"/>
          <p:nvPr/>
        </p:nvSpPr>
        <p:spPr>
          <a:xfrm>
            <a:off x="8555355" y="3160286"/>
            <a:ext cx="328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telephoto lens</a:t>
            </a:r>
          </a:p>
        </p:txBody>
      </p:sp>
    </p:spTree>
    <p:extLst>
      <p:ext uri="{BB962C8B-B14F-4D97-AF65-F5344CB8AC3E}">
        <p14:creationId xmlns:p14="http://schemas.microsoft.com/office/powerpoint/2010/main" val="138612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AD20-F656-701A-158A-BB1CCE92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7F7C7-3FA3-DE9B-031E-08032E7C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know what lenses are in this path?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Solidworks</a:t>
            </a:r>
            <a:r>
              <a:rPr lang="en-US" dirty="0"/>
              <a:t> model says a f = 150 and f = -50 lens</a:t>
            </a:r>
          </a:p>
          <a:p>
            <a:pPr lvl="1"/>
            <a:r>
              <a:rPr lang="en-US" dirty="0"/>
              <a:t>Norris et al 2015 says a f = 200 and f = -75 lens</a:t>
            </a:r>
          </a:p>
          <a:p>
            <a:pPr lvl="2"/>
            <a:r>
              <a:rPr lang="en-US" i="1" dirty="0"/>
              <a:t>The VAMPIRES instrument: Imaging the innermost regions of protoplanetary disks with polarimetric interferometry</a:t>
            </a:r>
          </a:p>
          <a:p>
            <a:pPr lvl="2"/>
            <a:endParaRPr lang="en-US" i="1" dirty="0"/>
          </a:p>
          <a:p>
            <a:r>
              <a:rPr lang="en-US" dirty="0"/>
              <a:t>Where might there be available space for optics?</a:t>
            </a:r>
            <a:br>
              <a:rPr lang="en-US" i="1" dirty="0"/>
            </a:b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0773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8007-2C2F-B0F1-A653-E128043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Stokes Polarimetry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758C-C853-1EE2-5F04-D05DD2E4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the Stokes vector of the light incident on the polarization state analyzer (PSA)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740F95-C102-754C-714C-9E5428A6DD40}"/>
              </a:ext>
            </a:extLst>
          </p:cNvPr>
          <p:cNvGrpSpPr/>
          <p:nvPr/>
        </p:nvGrpSpPr>
        <p:grpSpPr>
          <a:xfrm>
            <a:off x="2901315" y="3429001"/>
            <a:ext cx="6389370" cy="2129790"/>
            <a:chOff x="1440180" y="2748916"/>
            <a:chExt cx="9224010" cy="30746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2C1D01-ED6A-B996-84A9-E25BE519AC69}"/>
                </a:ext>
              </a:extLst>
            </p:cNvPr>
            <p:cNvSpPr/>
            <p:nvPr/>
          </p:nvSpPr>
          <p:spPr>
            <a:xfrm>
              <a:off x="1440180" y="2948940"/>
              <a:ext cx="4655820" cy="26974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A42618E-3031-8F08-FD48-130C596D8376}"/>
                </a:ext>
              </a:extLst>
            </p:cNvPr>
            <p:cNvSpPr/>
            <p:nvPr/>
          </p:nvSpPr>
          <p:spPr>
            <a:xfrm rot="5400000">
              <a:off x="7146036" y="2119916"/>
              <a:ext cx="2697480" cy="433882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unched Tape 4">
              <a:extLst>
                <a:ext uri="{FF2B5EF4-FFF2-40B4-BE49-F238E27FC236}">
                  <a16:creationId xmlns:a16="http://schemas.microsoft.com/office/drawing/2014/main" id="{06409E1B-03AC-B03C-805F-30A3DA98D449}"/>
                </a:ext>
              </a:extLst>
            </p:cNvPr>
            <p:cNvSpPr/>
            <p:nvPr/>
          </p:nvSpPr>
          <p:spPr>
            <a:xfrm rot="5400000">
              <a:off x="4241673" y="3139367"/>
              <a:ext cx="3074670" cy="2293767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3AAD09-BBB5-BA38-D56F-D99C14E4DD02}"/>
              </a:ext>
            </a:extLst>
          </p:cNvPr>
          <p:cNvSpPr/>
          <p:nvPr/>
        </p:nvSpPr>
        <p:spPr>
          <a:xfrm>
            <a:off x="7457171" y="4036694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2A47D-2FE1-CFF2-71FB-93C5E7E4F295}"/>
              </a:ext>
            </a:extLst>
          </p:cNvPr>
          <p:cNvSpPr txBox="1"/>
          <p:nvPr/>
        </p:nvSpPr>
        <p:spPr>
          <a:xfrm>
            <a:off x="5112339" y="2946089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Optical System</a:t>
            </a:r>
          </a:p>
        </p:txBody>
      </p:sp>
    </p:spTree>
    <p:extLst>
      <p:ext uri="{BB962C8B-B14F-4D97-AF65-F5344CB8AC3E}">
        <p14:creationId xmlns:p14="http://schemas.microsoft.com/office/powerpoint/2010/main" val="1760351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80642-C58F-73E8-014F-006C39AF7272}"/>
              </a:ext>
            </a:extLst>
          </p:cNvPr>
          <p:cNvGrpSpPr/>
          <p:nvPr/>
        </p:nvGrpSpPr>
        <p:grpSpPr>
          <a:xfrm>
            <a:off x="2901315" y="3838904"/>
            <a:ext cx="6389370" cy="2129790"/>
            <a:chOff x="1440180" y="2748916"/>
            <a:chExt cx="9224010" cy="30746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54E1FE-E296-405B-4BB0-052F496FFDB2}"/>
                </a:ext>
              </a:extLst>
            </p:cNvPr>
            <p:cNvSpPr/>
            <p:nvPr/>
          </p:nvSpPr>
          <p:spPr>
            <a:xfrm>
              <a:off x="1440180" y="2948940"/>
              <a:ext cx="4655820" cy="26974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9735468-18CB-3B6D-E8DC-F6988BE17FA8}"/>
                </a:ext>
              </a:extLst>
            </p:cNvPr>
            <p:cNvSpPr/>
            <p:nvPr/>
          </p:nvSpPr>
          <p:spPr>
            <a:xfrm rot="5400000">
              <a:off x="7146036" y="2119916"/>
              <a:ext cx="2697480" cy="433882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unched Tape 13">
              <a:extLst>
                <a:ext uri="{FF2B5EF4-FFF2-40B4-BE49-F238E27FC236}">
                  <a16:creationId xmlns:a16="http://schemas.microsoft.com/office/drawing/2014/main" id="{7F25CC04-7DBA-8E67-F9C2-0F79D07CC713}"/>
                </a:ext>
              </a:extLst>
            </p:cNvPr>
            <p:cNvSpPr/>
            <p:nvPr/>
          </p:nvSpPr>
          <p:spPr>
            <a:xfrm rot="5400000">
              <a:off x="4241673" y="3139367"/>
              <a:ext cx="3074670" cy="2293767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E8007-2C2F-B0F1-A653-E128043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Mueller Polarimetry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758C-C853-1EE2-5F04-D05DD2E4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the Mueller matrix of an optical system between a Polarization State Generator (PSG) and PSA</a:t>
            </a:r>
          </a:p>
          <a:p>
            <a:r>
              <a:rPr lang="en-US" dirty="0"/>
              <a:t>I believe VAMPIRES has a PSG?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AAD09-BBB5-BA38-D56F-D99C14E4DD02}"/>
              </a:ext>
            </a:extLst>
          </p:cNvPr>
          <p:cNvSpPr/>
          <p:nvPr/>
        </p:nvSpPr>
        <p:spPr>
          <a:xfrm>
            <a:off x="7457171" y="4446597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PSA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A364A-BFA8-D9BF-E9D6-E48E5681A44F}"/>
              </a:ext>
            </a:extLst>
          </p:cNvPr>
          <p:cNvSpPr/>
          <p:nvPr/>
        </p:nvSpPr>
        <p:spPr>
          <a:xfrm>
            <a:off x="2362022" y="3838902"/>
            <a:ext cx="914400" cy="21297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PSG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DA1B0-1495-0FE1-C37B-8725D213D1BA}"/>
              </a:ext>
            </a:extLst>
          </p:cNvPr>
          <p:cNvSpPr txBox="1"/>
          <p:nvPr/>
        </p:nvSpPr>
        <p:spPr>
          <a:xfrm>
            <a:off x="5102243" y="3355992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Optical System</a:t>
            </a:r>
          </a:p>
        </p:txBody>
      </p:sp>
    </p:spTree>
    <p:extLst>
      <p:ext uri="{BB962C8B-B14F-4D97-AF65-F5344CB8AC3E}">
        <p14:creationId xmlns:p14="http://schemas.microsoft.com/office/powerpoint/2010/main" val="86452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E366-22BF-B077-CFD6-7E1AC7A6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2E32-02B8-1757-F156-3C78519A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https://www.newport.com/p/AG-PR100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https://www.thorlabs.com/thorproduct.cfm?partnumber=K10CR1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822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5FB1-5C8C-0B44-BD55-958BBC14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4A40-1C5A-58D3-82BA-11BCB4EC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14350" indent="-514350">
              <a:buAutoNum type="arabicParenR"/>
            </a:pPr>
            <a:r>
              <a:rPr lang="en-US" b="1" dirty="0"/>
              <a:t>Polarimetry</a:t>
            </a:r>
            <a:r>
              <a:rPr lang="en-US" dirty="0"/>
              <a:t>: Characterize instrumental polarization aberration in SCExAO with a Pupil Imager</a:t>
            </a:r>
          </a:p>
          <a:p>
            <a:pPr lvl="1"/>
            <a:r>
              <a:rPr lang="en-US" dirty="0"/>
              <a:t>Measure the polarization effects across the </a:t>
            </a:r>
            <a:r>
              <a:rPr lang="en-US" i="1" dirty="0"/>
              <a:t>exit pupil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Wingdings" pitchFamily="2" charset="2"/>
              <a:buAutoNum type="arabicParenR"/>
            </a:pPr>
            <a:r>
              <a:rPr lang="en-US" b="1" dirty="0"/>
              <a:t>Polarization Ray Tracing</a:t>
            </a:r>
            <a:r>
              <a:rPr lang="en-US" dirty="0"/>
              <a:t>: Develop model of instrumental polarization in SCExAO</a:t>
            </a:r>
          </a:p>
          <a:p>
            <a:pPr lvl="1"/>
            <a:r>
              <a:rPr lang="en-US" dirty="0"/>
              <a:t>Assess contributions from optical components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8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421D-241D-3EBC-5942-27393CC4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Polarimetry for SCExAO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7DE8-BF1C-B7D2-BDE0-81AAC6851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b="1" dirty="0"/>
              <a:t>Develop pupil-imaging polarimeter for SCExAO</a:t>
            </a:r>
          </a:p>
          <a:p>
            <a:pPr marL="514350" indent="-514350">
              <a:buAutoNum type="arabicParenR"/>
            </a:pPr>
            <a:r>
              <a:rPr lang="en-US" dirty="0"/>
              <a:t>Assess available polarization optics</a:t>
            </a:r>
          </a:p>
          <a:p>
            <a:pPr marL="514350" indent="-514350">
              <a:buAutoNum type="arabicParenR"/>
            </a:pPr>
            <a:r>
              <a:rPr lang="en-US" dirty="0"/>
              <a:t>Implement polarimeter hardware (if necessary)</a:t>
            </a:r>
          </a:p>
          <a:p>
            <a:pPr marL="514350" indent="-514350">
              <a:buAutoNum type="arabicParenR"/>
            </a:pPr>
            <a:r>
              <a:rPr lang="en-US" dirty="0"/>
              <a:t>Measure instrumental polarization in SCExAO</a:t>
            </a:r>
          </a:p>
          <a:p>
            <a:pPr marL="514350" indent="-514350">
              <a:buAutoNum type="arabicParenR"/>
            </a:pPr>
            <a:endParaRPr lang="en-US" dirty="0"/>
          </a:p>
          <a:p>
            <a:r>
              <a:rPr lang="en-US" b="1" dirty="0"/>
              <a:t>Where can we measure the pupil of the telescope?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0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83A7-E6CF-1F99-859D-78F96A8F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Polarization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3594-91E3-DBCB-2F39-DAE48446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Goal is to measure a Mueller Matrix for </a:t>
            </a:r>
            <a:r>
              <a:rPr lang="en-US" dirty="0" err="1"/>
              <a:t>SCExAO</a:t>
            </a:r>
            <a:r>
              <a:rPr lang="en-US" dirty="0"/>
              <a:t> so we can understand how the polarization state is transformed </a:t>
            </a:r>
          </a:p>
          <a:p>
            <a:endParaRPr lang="en-US" dirty="0"/>
          </a:p>
          <a:p>
            <a:r>
              <a:rPr lang="en-US" dirty="0"/>
              <a:t>These data can be compared to a polarization ray trace model produced by the </a:t>
            </a:r>
            <a:r>
              <a:rPr lang="en-US" dirty="0" err="1"/>
              <a:t>SCExAO</a:t>
            </a:r>
            <a:r>
              <a:rPr lang="en-US" dirty="0"/>
              <a:t> </a:t>
            </a:r>
            <a:r>
              <a:rPr lang="en-US" dirty="0" err="1"/>
              <a:t>raytrace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FBD9A-10E2-729A-F51D-32202BD00397}"/>
              </a:ext>
            </a:extLst>
          </p:cNvPr>
          <p:cNvSpPr txBox="1"/>
          <p:nvPr/>
        </p:nvSpPr>
        <p:spPr>
          <a:xfrm>
            <a:off x="6239123" y="2690336"/>
            <a:ext cx="525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Helvetica" pitchFamily="2" charset="0"/>
              </a:rPr>
              <a:t>What is </a:t>
            </a:r>
            <a:r>
              <a:rPr lang="en-US" sz="2200" b="1" i="1" dirty="0">
                <a:latin typeface="Helvetica" pitchFamily="2" charset="0"/>
              </a:rPr>
              <a:t>Necessary</a:t>
            </a:r>
            <a:r>
              <a:rPr lang="en-US" sz="2200" b="1" dirty="0">
                <a:latin typeface="Helvetica" pitchFamily="2" charset="0"/>
              </a:rPr>
              <a:t> to Accomplish This?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" pitchFamily="2" charset="0"/>
              </a:rPr>
              <a:t>2 polarizers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" pitchFamily="2" charset="0"/>
              </a:rPr>
              <a:t>2 quarter-wave plates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" pitchFamily="2" charset="0"/>
              </a:rPr>
              <a:t>A pupil image on a detector after the system you want to measure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The biggest problem right now seems to be just fitting this instrument somewhere</a:t>
            </a:r>
          </a:p>
        </p:txBody>
      </p:sp>
    </p:spTree>
    <p:extLst>
      <p:ext uri="{BB962C8B-B14F-4D97-AF65-F5344CB8AC3E}">
        <p14:creationId xmlns:p14="http://schemas.microsoft.com/office/powerpoint/2010/main" val="415450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7880-2AF6-FDBC-7E67-75EDB843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Polarimetry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A50C8-7368-391E-A4C0-8DC9ED698F69}"/>
              </a:ext>
            </a:extLst>
          </p:cNvPr>
          <p:cNvSpPr/>
          <p:nvPr/>
        </p:nvSpPr>
        <p:spPr>
          <a:xfrm>
            <a:off x="8803419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0F9A-C8CC-BDD8-ED24-31CB3491113F}"/>
              </a:ext>
            </a:extLst>
          </p:cNvPr>
          <p:cNvSpPr/>
          <p:nvPr/>
        </p:nvSpPr>
        <p:spPr>
          <a:xfrm>
            <a:off x="3603266" y="2529840"/>
            <a:ext cx="4635610" cy="3005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Your </a:t>
            </a:r>
          </a:p>
          <a:p>
            <a:pPr algn="ctr"/>
            <a:r>
              <a:rPr lang="en-US" sz="4800" dirty="0"/>
              <a:t>Optical System Goes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14D28-4E07-E0D4-D158-A8D871D82A9E}"/>
              </a:ext>
            </a:extLst>
          </p:cNvPr>
          <p:cNvSpPr/>
          <p:nvPr/>
        </p:nvSpPr>
        <p:spPr>
          <a:xfrm>
            <a:off x="2348285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55D58-07EA-E36E-D334-52C4A4655A20}"/>
              </a:ext>
            </a:extLst>
          </p:cNvPr>
          <p:cNvSpPr/>
          <p:nvPr/>
        </p:nvSpPr>
        <p:spPr>
          <a:xfrm>
            <a:off x="1438523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A1E84-B1EE-3A29-D216-F4435FF417AA}"/>
              </a:ext>
            </a:extLst>
          </p:cNvPr>
          <p:cNvSpPr/>
          <p:nvPr/>
        </p:nvSpPr>
        <p:spPr>
          <a:xfrm>
            <a:off x="9713181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805BE-0CAB-036E-5F17-324801AFC0A6}"/>
              </a:ext>
            </a:extLst>
          </p:cNvPr>
          <p:cNvSpPr/>
          <p:nvPr/>
        </p:nvSpPr>
        <p:spPr>
          <a:xfrm>
            <a:off x="10622943" y="2466229"/>
            <a:ext cx="690438" cy="3132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245439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FD223E-99BF-17F9-908A-7E8246797FB3}"/>
              </a:ext>
            </a:extLst>
          </p:cNvPr>
          <p:cNvSpPr/>
          <p:nvPr/>
        </p:nvSpPr>
        <p:spPr>
          <a:xfrm>
            <a:off x="838200" y="2592125"/>
            <a:ext cx="9915277" cy="29433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E7880-2AF6-FDBC-7E67-75EDB843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Polarimetry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A50C8-7368-391E-A4C0-8DC9ED698F69}"/>
              </a:ext>
            </a:extLst>
          </p:cNvPr>
          <p:cNvSpPr/>
          <p:nvPr/>
        </p:nvSpPr>
        <p:spPr>
          <a:xfrm>
            <a:off x="8803419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0F9A-C8CC-BDD8-ED24-31CB3491113F}"/>
              </a:ext>
            </a:extLst>
          </p:cNvPr>
          <p:cNvSpPr/>
          <p:nvPr/>
        </p:nvSpPr>
        <p:spPr>
          <a:xfrm>
            <a:off x="3603266" y="2529840"/>
            <a:ext cx="4635610" cy="3005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Your </a:t>
            </a:r>
          </a:p>
          <a:p>
            <a:pPr algn="ctr"/>
            <a:r>
              <a:rPr lang="en-US" sz="4800" dirty="0"/>
              <a:t>Optical System Goes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14D28-4E07-E0D4-D158-A8D871D82A9E}"/>
              </a:ext>
            </a:extLst>
          </p:cNvPr>
          <p:cNvSpPr/>
          <p:nvPr/>
        </p:nvSpPr>
        <p:spPr>
          <a:xfrm>
            <a:off x="2348285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55D58-07EA-E36E-D334-52C4A4655A20}"/>
              </a:ext>
            </a:extLst>
          </p:cNvPr>
          <p:cNvSpPr/>
          <p:nvPr/>
        </p:nvSpPr>
        <p:spPr>
          <a:xfrm>
            <a:off x="1438523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A1E84-B1EE-3A29-D216-F4435FF417AA}"/>
              </a:ext>
            </a:extLst>
          </p:cNvPr>
          <p:cNvSpPr/>
          <p:nvPr/>
        </p:nvSpPr>
        <p:spPr>
          <a:xfrm>
            <a:off x="9713181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805BE-0CAB-036E-5F17-324801AFC0A6}"/>
              </a:ext>
            </a:extLst>
          </p:cNvPr>
          <p:cNvSpPr/>
          <p:nvPr/>
        </p:nvSpPr>
        <p:spPr>
          <a:xfrm>
            <a:off x="10622943" y="2466229"/>
            <a:ext cx="690438" cy="3132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32FE0-C099-C6A8-EE12-C2BCCCD2E21B}"/>
              </a:ext>
            </a:extLst>
          </p:cNvPr>
          <p:cNvSpPr txBox="1"/>
          <p:nvPr/>
        </p:nvSpPr>
        <p:spPr>
          <a:xfrm>
            <a:off x="1455059" y="5629523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AFE3E-2792-60EB-54E1-D789C1B47731}"/>
              </a:ext>
            </a:extLst>
          </p:cNvPr>
          <p:cNvSpPr txBox="1"/>
          <p:nvPr/>
        </p:nvSpPr>
        <p:spPr>
          <a:xfrm>
            <a:off x="2248991" y="5633094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494B2-C9AF-9924-7379-D6D7E69856F3}"/>
              </a:ext>
            </a:extLst>
          </p:cNvPr>
          <p:cNvSpPr txBox="1"/>
          <p:nvPr/>
        </p:nvSpPr>
        <p:spPr>
          <a:xfrm>
            <a:off x="8704125" y="5629523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4B905-4413-A602-FC1E-00F6B5B2B104}"/>
              </a:ext>
            </a:extLst>
          </p:cNvPr>
          <p:cNvSpPr txBox="1"/>
          <p:nvPr/>
        </p:nvSpPr>
        <p:spPr>
          <a:xfrm>
            <a:off x="9613887" y="5629523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Rotates</a:t>
            </a:r>
          </a:p>
        </p:txBody>
      </p:sp>
    </p:spTree>
    <p:extLst>
      <p:ext uri="{BB962C8B-B14F-4D97-AF65-F5344CB8AC3E}">
        <p14:creationId xmlns:p14="http://schemas.microsoft.com/office/powerpoint/2010/main" val="83469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ECD89DD-512C-3E64-689B-0BEFE61E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TMT Primary Mirror Mueller Matrix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BB5EF1-090E-164A-81B5-390352773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Anticipate measurements that look like this “Mueller Pupil”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Credit to Dr. Ramya </a:t>
            </a:r>
            <a:r>
              <a:rPr lang="en-US" dirty="0" err="1"/>
              <a:t>Anche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Analysis of polarization introduced due to the telescope optics of the Thirty Meter Telescope, JATIS (2018)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A4034-9BE0-6F35-15AA-CE8758C3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61608"/>
            <a:ext cx="5176101" cy="3584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378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earch-darkmode" id="{21CF9619-4C96-3343-9DFF-452978FDDAB3}" vid="{C06F76DD-F815-F741-8DE0-5F4FD69A61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20774</TotalTime>
  <Words>1198</Words>
  <Application>Microsoft Macintosh PowerPoint</Application>
  <PresentationFormat>Widescreen</PresentationFormat>
  <Paragraphs>223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Helvetica</vt:lpstr>
      <vt:lpstr>Wingdings</vt:lpstr>
      <vt:lpstr>Office Theme</vt:lpstr>
      <vt:lpstr>SCExAO Polarization Modeling &amp; Polarimetry</vt:lpstr>
      <vt:lpstr>Motivation</vt:lpstr>
      <vt:lpstr>Common Polarization Aberration Sources</vt:lpstr>
      <vt:lpstr>Project Goals</vt:lpstr>
      <vt:lpstr>Polarimetry for SCExAO</vt:lpstr>
      <vt:lpstr>Thoughts on Polarization Measurement</vt:lpstr>
      <vt:lpstr>Basic Polarimetry</vt:lpstr>
      <vt:lpstr>Basic Polarimetry</vt:lpstr>
      <vt:lpstr>TMT Primary Mirror Mueller Matrix</vt:lpstr>
      <vt:lpstr>Where Should we put the Polarimeter?</vt:lpstr>
      <vt:lpstr>Open Source Polarimetry</vt:lpstr>
      <vt:lpstr>Polarization Ray Tracing</vt:lpstr>
      <vt:lpstr>Preliminary Results</vt:lpstr>
      <vt:lpstr>The Resultant PSF</vt:lpstr>
      <vt:lpstr>Open Source PRT</vt:lpstr>
      <vt:lpstr>06/16/2022</vt:lpstr>
      <vt:lpstr>Pupils don’t have to be in collimated spaces</vt:lpstr>
      <vt:lpstr>Are there f = 75mm lenses available?</vt:lpstr>
      <vt:lpstr>This Plan Sounds Hard</vt:lpstr>
      <vt:lpstr>THORLABS 2” Translation Stage</vt:lpstr>
      <vt:lpstr>Proposed Mounting Scheme</vt:lpstr>
      <vt:lpstr>06/25/2022</vt:lpstr>
      <vt:lpstr>Subaru-like pupil</vt:lpstr>
      <vt:lpstr>Measurement Redundancy</vt:lpstr>
      <vt:lpstr>Plans at Summit?</vt:lpstr>
      <vt:lpstr>Polarimeter Algorithm</vt:lpstr>
      <vt:lpstr>Goal: Measure a System Mueller Matrix</vt:lpstr>
      <vt:lpstr>Polarimeter Algorithm</vt:lpstr>
      <vt:lpstr>Algorithm Test</vt:lpstr>
      <vt:lpstr>Compare to Literature</vt:lpstr>
      <vt:lpstr>Real Optics are Always Worse</vt:lpstr>
      <vt:lpstr>Extra Slides</vt:lpstr>
      <vt:lpstr>The SCExAO Camera</vt:lpstr>
      <vt:lpstr>Things to Know</vt:lpstr>
      <vt:lpstr>Full Stokes Polarimetry</vt:lpstr>
      <vt:lpstr>Full Mueller Polarimetry</vt:lpstr>
      <vt:lpstr>Rotation Stages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Observatory Polarimeter</dc:title>
  <dc:creator>Ashcraft, Jaren Nicholas - (jashcraft)</dc:creator>
  <cp:lastModifiedBy>Ashcraft, Jaren Nicholas - (jashcraft)</cp:lastModifiedBy>
  <cp:revision>14</cp:revision>
  <dcterms:created xsi:type="dcterms:W3CDTF">2022-05-26T23:32:50Z</dcterms:created>
  <dcterms:modified xsi:type="dcterms:W3CDTF">2022-07-03T18:45:31Z</dcterms:modified>
</cp:coreProperties>
</file>